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"/>
  </p:notesMasterIdLst>
  <p:sldIdLst>
    <p:sldId id="2147471090" r:id="rId2"/>
  </p:sldIdLst>
  <p:sldSz cx="9906000" cy="6858000" type="A4"/>
  <p:notesSz cx="6858000" cy="9144000"/>
  <p:embeddedFontLst>
    <p:embeddedFont>
      <p:font typeface="BIZ UDPゴシック" panose="020B0400000000000000" pitchFamily="50" charset="-128"/>
      <p:regular r:id="rId4"/>
      <p:bold r:id="rId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1" roundtripDataSignature="AMtx7migXxHXe4Dc2wap5cQnagKGqXXUV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4564E8-4C2E-434A-98F8-72BAE78DFC51}">
  <a:tblStyle styleId="{884564E8-4C2E-434A-98F8-72BAE78DFC51}" styleName="Table_0">
    <a:wholeTbl>
      <a:tcTxStyle b="off" i="off">
        <a:font>
          <a:latin typeface="游ゴシック"/>
          <a:ea typeface="游ゴシック"/>
          <a:cs typeface="游ゴシック"/>
        </a:font>
        <a:schemeClr val="dk1"/>
      </a:tcTxStyle>
      <a:tcStyle>
        <a:tcBdr>
          <a:lef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197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34" Type="http://schemas.openxmlformats.org/officeDocument/2006/relationships/theme" Target="theme/theme1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32" Type="http://schemas.openxmlformats.org/officeDocument/2006/relationships/presProps" Target="presProps.xml"/><Relationship Id="rId5" Type="http://schemas.openxmlformats.org/officeDocument/2006/relationships/font" Target="fonts/font2.fntdata"/><Relationship Id="rId31" Type="http://customschemas.google.com/relationships/presentationmetadata" Target="metadata"/><Relationship Id="rId4" Type="http://schemas.openxmlformats.org/officeDocument/2006/relationships/font" Target="fonts/font1.fntdata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コンテンツ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5"/>
          <p:cNvSpPr txBox="1"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5"/>
          <p:cNvSpPr txBox="1"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5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5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5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セクション見出し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6"/>
          <p:cNvSpPr txBox="1"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6"/>
          <p:cNvSpPr txBox="1"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6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6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6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つのコンテンツ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7"/>
          <p:cNvSpPr txBox="1"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7"/>
          <p:cNvSpPr txBox="1">
            <a:spLocks noGrp="1"/>
          </p:cNvSpPr>
          <p:nvPr>
            <p:ph type="body" idx="1"/>
          </p:nvPr>
        </p:nvSpPr>
        <p:spPr>
          <a:xfrm>
            <a:off x="681038" y="1825625"/>
            <a:ext cx="421005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7"/>
          <p:cNvSpPr txBox="1">
            <a:spLocks noGrp="1"/>
          </p:cNvSpPr>
          <p:nvPr>
            <p:ph type="body" idx="2"/>
          </p:nvPr>
        </p:nvSpPr>
        <p:spPr>
          <a:xfrm>
            <a:off x="5014913" y="1825625"/>
            <a:ext cx="421005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7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7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7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比較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8"/>
          <p:cNvSpPr txBox="1"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8"/>
          <p:cNvSpPr txBox="1"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8"/>
          <p:cNvSpPr txBox="1">
            <a:spLocks noGrp="1"/>
          </p:cNvSpPr>
          <p:nvPr>
            <p:ph type="body" idx="2"/>
          </p:nvPr>
        </p:nvSpPr>
        <p:spPr>
          <a:xfrm>
            <a:off x="682329" y="2505075"/>
            <a:ext cx="4190702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18"/>
          <p:cNvSpPr txBox="1">
            <a:spLocks noGrp="1"/>
          </p:cNvSpPr>
          <p:nvPr>
            <p:ph type="body" idx="3"/>
          </p:nvPr>
        </p:nvSpPr>
        <p:spPr>
          <a:xfrm>
            <a:off x="5014913" y="1681163"/>
            <a:ext cx="4211340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8"/>
          <p:cNvSpPr txBox="1">
            <a:spLocks noGrp="1"/>
          </p:cNvSpPr>
          <p:nvPr>
            <p:ph type="body" idx="4"/>
          </p:nvPr>
        </p:nvSpPr>
        <p:spPr>
          <a:xfrm>
            <a:off x="5014913" y="2505075"/>
            <a:ext cx="4211340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8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8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8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のみ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9"/>
          <p:cNvSpPr txBox="1"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9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9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9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コンテンツ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1"/>
          <p:cNvSpPr txBox="1"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1"/>
          <p:cNvSpPr txBox="1">
            <a:spLocks noGrp="1"/>
          </p:cNvSpPr>
          <p:nvPr>
            <p:ph type="body" idx="1"/>
          </p:nvPr>
        </p:nvSpPr>
        <p:spPr>
          <a:xfrm>
            <a:off x="4211340" y="987427"/>
            <a:ext cx="5014913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21"/>
          <p:cNvSpPr txBox="1">
            <a:spLocks noGrp="1"/>
          </p:cNvSpPr>
          <p:nvPr>
            <p:ph type="body" idx="2"/>
          </p:nvPr>
        </p:nvSpPr>
        <p:spPr>
          <a:xfrm>
            <a:off x="682328" y="2057400"/>
            <a:ext cx="3194943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21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1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1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図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2"/>
          <p:cNvSpPr txBox="1"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2"/>
          <p:cNvSpPr>
            <a:spLocks noGrp="1"/>
          </p:cNvSpPr>
          <p:nvPr>
            <p:ph type="pic" idx="2"/>
          </p:nvPr>
        </p:nvSpPr>
        <p:spPr>
          <a:xfrm>
            <a:off x="4211340" y="987427"/>
            <a:ext cx="5014913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22"/>
          <p:cNvSpPr txBox="1">
            <a:spLocks noGrp="1"/>
          </p:cNvSpPr>
          <p:nvPr>
            <p:ph type="body" idx="1"/>
          </p:nvPr>
        </p:nvSpPr>
        <p:spPr>
          <a:xfrm>
            <a:off x="682328" y="2057400"/>
            <a:ext cx="3194943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22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2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2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縦書きテキスト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3"/>
          <p:cNvSpPr txBox="1"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3"/>
          <p:cNvSpPr txBox="1">
            <a:spLocks noGrp="1"/>
          </p:cNvSpPr>
          <p:nvPr>
            <p:ph type="body" idx="1"/>
          </p:nvPr>
        </p:nvSpPr>
        <p:spPr>
          <a:xfrm rot="5400000">
            <a:off x="2777332" y="-270668"/>
            <a:ext cx="4351338" cy="8543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23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3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3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縦書きタイトルと&#10;縦書きテキスト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4"/>
          <p:cNvSpPr txBox="1">
            <a:spLocks noGrp="1"/>
          </p:cNvSpPr>
          <p:nvPr>
            <p:ph type="title"/>
          </p:nvPr>
        </p:nvSpPr>
        <p:spPr>
          <a:xfrm rot="5400000">
            <a:off x="5251054" y="2203054"/>
            <a:ext cx="5811838" cy="21359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4"/>
          <p:cNvSpPr txBox="1">
            <a:spLocks noGrp="1"/>
          </p:cNvSpPr>
          <p:nvPr>
            <p:ph type="body" idx="1"/>
          </p:nvPr>
        </p:nvSpPr>
        <p:spPr>
          <a:xfrm rot="5400000">
            <a:off x="917179" y="128984"/>
            <a:ext cx="5811838" cy="62841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4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4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4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3"/>
          <p:cNvSpPr txBox="1"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3"/>
          <p:cNvSpPr txBox="1"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3"/>
          <p:cNvSpPr txBox="1">
            <a:spLocks noGrp="1"/>
          </p:cNvSpPr>
          <p:nvPr>
            <p:ph type="dt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3"/>
          <p:cNvSpPr txBox="1">
            <a:spLocks noGrp="1"/>
          </p:cNvSpPr>
          <p:nvPr>
            <p:ph type="ft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3"/>
          <p:cNvSpPr txBox="1">
            <a:spLocks noGrp="1"/>
          </p:cNvSpPr>
          <p:nvPr>
            <p:ph type="sldNum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6" r:id="rId6"/>
    <p:sldLayoutId id="2147483657" r:id="rId7"/>
    <p:sldLayoutId id="2147483658" r:id="rId8"/>
    <p:sldLayoutId id="2147483659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E8F93B2-6685-9FBA-FEE6-3FE8DFC33A52}"/>
              </a:ext>
            </a:extLst>
          </p:cNvPr>
          <p:cNvSpPr txBox="1"/>
          <p:nvPr/>
        </p:nvSpPr>
        <p:spPr>
          <a:xfrm>
            <a:off x="1314808" y="1611116"/>
            <a:ext cx="4942528" cy="437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▼ 子どもへの経済的依存意識（</a:t>
            </a:r>
            <a:r>
              <a:rPr kumimoji="1" lang="en-US" altLang="ja-JP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※1</a:t>
            </a:r>
            <a:r>
              <a:rPr kumimoji="1" lang="ja-JP" altLang="en-US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） ▼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9BB5588-FF95-5AC8-4898-52C13E5DBCB8}"/>
              </a:ext>
            </a:extLst>
          </p:cNvPr>
          <p:cNvGrpSpPr/>
          <p:nvPr/>
        </p:nvGrpSpPr>
        <p:grpSpPr>
          <a:xfrm>
            <a:off x="1299765" y="2204642"/>
            <a:ext cx="7909539" cy="3513873"/>
            <a:chOff x="238232" y="1851541"/>
            <a:chExt cx="5087187" cy="2269786"/>
          </a:xfrm>
        </p:grpSpPr>
        <p:pic>
          <p:nvPicPr>
            <p:cNvPr id="4" name="グラフィックス 3">
              <a:extLst>
                <a:ext uri="{FF2B5EF4-FFF2-40B4-BE49-F238E27FC236}">
                  <a16:creationId xmlns:a16="http://schemas.microsoft.com/office/drawing/2014/main" id="{99C82E4F-5BCE-60DE-62E3-C303DDC8B2F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63657" y="2220959"/>
              <a:ext cx="3733800" cy="1162050"/>
            </a:xfrm>
            <a:prstGeom prst="rect">
              <a:avLst/>
            </a:prstGeom>
          </p:spPr>
        </p:pic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F3E8FAB7-6D6A-CCDE-77A2-FCFDDAA7BF97}"/>
                </a:ext>
              </a:extLst>
            </p:cNvPr>
            <p:cNvSpPr txBox="1"/>
            <p:nvPr/>
          </p:nvSpPr>
          <p:spPr>
            <a:xfrm>
              <a:off x="280984" y="3495362"/>
              <a:ext cx="906460" cy="3379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当然めんどうを</a:t>
              </a:r>
              <a:endParaRPr kumimoji="1" lang="en-US" altLang="ja-JP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  <a:p>
              <a:r>
                <a:rPr kumimoji="1" lang="ja-JP" altLang="en-US" sz="140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見てもらいたい</a:t>
              </a:r>
              <a:endParaRPr kumimoji="1"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F0D2EAEB-EBD7-0FB2-007B-9404690ED87A}"/>
                </a:ext>
              </a:extLst>
            </p:cNvPr>
            <p:cNvSpPr txBox="1"/>
            <p:nvPr/>
          </p:nvSpPr>
          <p:spPr>
            <a:xfrm>
              <a:off x="789203" y="3124749"/>
              <a:ext cx="496562" cy="1988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b="1" dirty="0">
                  <a:solidFill>
                    <a:schemeClr val="bg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13</a:t>
              </a:r>
              <a:r>
                <a:rPr kumimoji="1" lang="ja-JP" altLang="en-US" sz="1400" b="1" dirty="0">
                  <a:solidFill>
                    <a:schemeClr val="bg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％</a:t>
              </a: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28294EC0-1F9B-9561-0BD9-6EF3C2015776}"/>
                </a:ext>
              </a:extLst>
            </p:cNvPr>
            <p:cNvSpPr txBox="1"/>
            <p:nvPr/>
          </p:nvSpPr>
          <p:spPr>
            <a:xfrm>
              <a:off x="1376791" y="3124749"/>
              <a:ext cx="496562" cy="1988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18</a:t>
              </a:r>
              <a:r>
                <a:rPr kumimoji="1" lang="ja-JP" altLang="en-US" sz="14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％</a:t>
              </a: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A840AD86-32A3-1A91-42D2-28B2CC52D684}"/>
                </a:ext>
              </a:extLst>
            </p:cNvPr>
            <p:cNvSpPr txBox="1"/>
            <p:nvPr/>
          </p:nvSpPr>
          <p:spPr>
            <a:xfrm>
              <a:off x="2607110" y="3176353"/>
              <a:ext cx="496562" cy="1988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49</a:t>
              </a:r>
              <a:r>
                <a:rPr kumimoji="1" lang="ja-JP" altLang="en-US" sz="14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％</a:t>
              </a: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7F093D3E-53C6-DAF1-8971-443CA094571C}"/>
                </a:ext>
              </a:extLst>
            </p:cNvPr>
            <p:cNvSpPr txBox="1"/>
            <p:nvPr/>
          </p:nvSpPr>
          <p:spPr>
            <a:xfrm>
              <a:off x="3846853" y="3125532"/>
              <a:ext cx="496562" cy="1988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b="1" dirty="0">
                  <a:solidFill>
                    <a:schemeClr val="bg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17</a:t>
              </a:r>
              <a:r>
                <a:rPr kumimoji="1" lang="ja-JP" altLang="en-US" sz="1400" b="1" dirty="0">
                  <a:solidFill>
                    <a:schemeClr val="bg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％</a:t>
              </a: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4B1EBE42-913F-2235-80E5-0528AA5305F3}"/>
                </a:ext>
              </a:extLst>
            </p:cNvPr>
            <p:cNvSpPr txBox="1"/>
            <p:nvPr/>
          </p:nvSpPr>
          <p:spPr>
            <a:xfrm>
              <a:off x="4332329" y="3132129"/>
              <a:ext cx="496562" cy="1988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2</a:t>
              </a:r>
              <a:r>
                <a:rPr kumimoji="1" lang="ja-JP" altLang="en-US" sz="14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％</a:t>
              </a: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A9FB7C5D-9300-9FAE-19D3-3202EEB8C041}"/>
                </a:ext>
              </a:extLst>
            </p:cNvPr>
            <p:cNvSpPr txBox="1"/>
            <p:nvPr/>
          </p:nvSpPr>
          <p:spPr>
            <a:xfrm>
              <a:off x="238232" y="2993795"/>
              <a:ext cx="633984" cy="2328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1" dirty="0">
                  <a:solidFill>
                    <a:prstClr val="black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1974</a:t>
              </a:r>
              <a:r>
                <a:rPr kumimoji="1" lang="ja-JP" altLang="en-US" sz="1400" b="1" dirty="0">
                  <a:solidFill>
                    <a:prstClr val="black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年</a:t>
              </a:r>
              <a:endPara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A71F8897-3EEF-096A-02B6-F26982A9F984}"/>
                </a:ext>
              </a:extLst>
            </p:cNvPr>
            <p:cNvSpPr txBox="1"/>
            <p:nvPr/>
          </p:nvSpPr>
          <p:spPr>
            <a:xfrm>
              <a:off x="247907" y="2308241"/>
              <a:ext cx="684895" cy="2328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2024</a:t>
              </a:r>
              <a:r>
                <a:rPr kumimoji="1" lang="ja-JP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年</a:t>
              </a: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F54CA7CF-067B-46B5-D2E1-C7302E980D03}"/>
                </a:ext>
              </a:extLst>
            </p:cNvPr>
            <p:cNvSpPr txBox="1"/>
            <p:nvPr/>
          </p:nvSpPr>
          <p:spPr>
            <a:xfrm>
              <a:off x="1397961" y="3518411"/>
              <a:ext cx="969352" cy="4771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dirty="0">
                  <a:solidFill>
                    <a:prstClr val="black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困ったときには、</a:t>
              </a:r>
              <a:endParaRPr kumimoji="1" lang="en-US" altLang="ja-JP" sz="1400" dirty="0">
                <a:solidFill>
                  <a:prstClr val="black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  <a:p>
              <a:r>
                <a:rPr kumimoji="1" lang="ja-JP" altLang="en-US" sz="1400" dirty="0">
                  <a:solidFill>
                    <a:prstClr val="black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めんどうを</a:t>
              </a:r>
              <a:endParaRPr kumimoji="1" lang="en-US" altLang="ja-JP" sz="1400" dirty="0">
                <a:solidFill>
                  <a:prstClr val="black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  <a:p>
              <a:r>
                <a:rPr kumimoji="1" lang="ja-JP" altLang="en-US" sz="1400" dirty="0">
                  <a:solidFill>
                    <a:prstClr val="black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見てもらいたい</a:t>
              </a:r>
              <a:endParaRPr kumimoji="1"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2D165535-287B-2ABA-AF0B-92D5E739D614}"/>
                </a:ext>
              </a:extLst>
            </p:cNvPr>
            <p:cNvSpPr txBox="1"/>
            <p:nvPr/>
          </p:nvSpPr>
          <p:spPr>
            <a:xfrm>
              <a:off x="2132440" y="2910719"/>
              <a:ext cx="1437428" cy="3379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40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なるべくそのようなことの</a:t>
              </a:r>
              <a:endParaRPr kumimoji="1" lang="en-US" altLang="ja-JP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  <a:p>
              <a:pPr algn="ctr"/>
              <a:r>
                <a:rPr kumimoji="1" lang="ja-JP" altLang="en-US" sz="140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ないように努力したい</a:t>
              </a:r>
              <a:endParaRPr kumimoji="1"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D87F9FDD-C0EE-C2BB-5CB4-0E594EA426F6}"/>
                </a:ext>
              </a:extLst>
            </p:cNvPr>
            <p:cNvSpPr txBox="1"/>
            <p:nvPr/>
          </p:nvSpPr>
          <p:spPr>
            <a:xfrm>
              <a:off x="2889924" y="3524902"/>
              <a:ext cx="1743811" cy="596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>
                  <a:solidFill>
                    <a:srgbClr val="FF0000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一切、子どもには</a:t>
              </a:r>
              <a:endParaRPr kumimoji="1" lang="en-US" altLang="ja-JP" b="1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  <a:p>
              <a:r>
                <a:rPr kumimoji="1" lang="ja-JP" altLang="en-US" b="1" dirty="0">
                  <a:solidFill>
                    <a:srgbClr val="FF0000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経済的なめんどうを</a:t>
              </a:r>
              <a:endParaRPr kumimoji="1" lang="en-US" altLang="ja-JP" b="1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  <a:p>
              <a:r>
                <a:rPr kumimoji="1" lang="ja-JP" altLang="en-US" b="1" dirty="0">
                  <a:solidFill>
                    <a:srgbClr val="FF0000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かけない　</a:t>
              </a: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7F63D2EE-4969-BB68-222A-F4D57C9899EF}"/>
                </a:ext>
              </a:extLst>
            </p:cNvPr>
            <p:cNvSpPr txBox="1"/>
            <p:nvPr/>
          </p:nvSpPr>
          <p:spPr>
            <a:xfrm>
              <a:off x="4600416" y="3370527"/>
              <a:ext cx="725003" cy="3379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何とも</a:t>
              </a:r>
              <a:endParaRPr kumimoji="1" lang="en-US" altLang="ja-JP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  <a:p>
              <a:r>
                <a:rPr kumimoji="1" lang="ja-JP" altLang="en-US" sz="140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言えない　　</a:t>
              </a:r>
              <a:endParaRPr kumimoji="1"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E53199F5-1F01-9157-1C7B-B646B18CA69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8237" y="3378665"/>
              <a:ext cx="37549" cy="14325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E378D3AE-F4D1-42A1-4854-0F49D7DB8F8A}"/>
                </a:ext>
              </a:extLst>
            </p:cNvPr>
            <p:cNvCxnSpPr/>
            <p:nvPr/>
          </p:nvCxnSpPr>
          <p:spPr>
            <a:xfrm flipH="1">
              <a:off x="1553528" y="3375155"/>
              <a:ext cx="37549" cy="14325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E5B33F20-A7BA-E0AB-3A0F-21D1ADD4EE47}"/>
                </a:ext>
              </a:extLst>
            </p:cNvPr>
            <p:cNvCxnSpPr/>
            <p:nvPr/>
          </p:nvCxnSpPr>
          <p:spPr>
            <a:xfrm flipH="1">
              <a:off x="3750627" y="3381646"/>
              <a:ext cx="37549" cy="14325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4DD6F545-CF88-9DCF-089B-39A130AAEC10}"/>
                </a:ext>
              </a:extLst>
            </p:cNvPr>
            <p:cNvCxnSpPr>
              <a:cxnSpLocks/>
            </p:cNvCxnSpPr>
            <p:nvPr/>
          </p:nvCxnSpPr>
          <p:spPr>
            <a:xfrm>
              <a:off x="4415409" y="3382117"/>
              <a:ext cx="195235" cy="14278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37D8DCDB-A176-C01D-BD5D-CF962C4150F7}"/>
                </a:ext>
              </a:extLst>
            </p:cNvPr>
            <p:cNvSpPr txBox="1"/>
            <p:nvPr/>
          </p:nvSpPr>
          <p:spPr>
            <a:xfrm>
              <a:off x="901399" y="2008993"/>
              <a:ext cx="496562" cy="1988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3</a:t>
              </a:r>
              <a:r>
                <a:rPr kumimoji="1" lang="ja-JP" altLang="en-US" sz="14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％</a:t>
              </a: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033E29D5-083B-B16A-A736-7C51D1A167A1}"/>
                </a:ext>
              </a:extLst>
            </p:cNvPr>
            <p:cNvSpPr txBox="1"/>
            <p:nvPr/>
          </p:nvSpPr>
          <p:spPr>
            <a:xfrm>
              <a:off x="1208873" y="2388861"/>
              <a:ext cx="496562" cy="1988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31</a:t>
              </a:r>
              <a:r>
                <a:rPr kumimoji="1" lang="ja-JP" altLang="en-US" sz="14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％</a:t>
              </a: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6707571E-41AB-1B42-4411-BC77F3F01912}"/>
                </a:ext>
              </a:extLst>
            </p:cNvPr>
            <p:cNvSpPr txBox="1"/>
            <p:nvPr/>
          </p:nvSpPr>
          <p:spPr>
            <a:xfrm>
              <a:off x="3039929" y="2388861"/>
              <a:ext cx="496562" cy="1988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b="1" dirty="0">
                  <a:solidFill>
                    <a:schemeClr val="bg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62</a:t>
              </a:r>
              <a:r>
                <a:rPr kumimoji="1" lang="ja-JP" altLang="en-US" sz="1400" b="1" dirty="0">
                  <a:solidFill>
                    <a:schemeClr val="bg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％</a:t>
              </a: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DBA53604-9685-1251-1886-A5C4BD7B4BBF}"/>
                </a:ext>
              </a:extLst>
            </p:cNvPr>
            <p:cNvSpPr txBox="1"/>
            <p:nvPr/>
          </p:nvSpPr>
          <p:spPr>
            <a:xfrm>
              <a:off x="4192699" y="1933512"/>
              <a:ext cx="496562" cy="1988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1</a:t>
              </a:r>
              <a:r>
                <a:rPr kumimoji="1" lang="ja-JP" altLang="en-US" sz="14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％</a:t>
              </a: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5E181D48-6978-2646-48E0-33F725680E95}"/>
                </a:ext>
              </a:extLst>
            </p:cNvPr>
            <p:cNvSpPr txBox="1"/>
            <p:nvPr/>
          </p:nvSpPr>
          <p:spPr>
            <a:xfrm>
              <a:off x="4668141" y="2398370"/>
              <a:ext cx="496562" cy="1988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3</a:t>
              </a:r>
              <a:r>
                <a:rPr kumimoji="1" lang="ja-JP" altLang="en-US" sz="14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％</a:t>
              </a:r>
            </a:p>
          </p:txBody>
        </p: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F56955FA-8866-2390-2EDD-75E3D4E1644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6490" y="2117678"/>
              <a:ext cx="73162" cy="1054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コネクタ: カギ線 30">
              <a:extLst>
                <a:ext uri="{FF2B5EF4-FFF2-40B4-BE49-F238E27FC236}">
                  <a16:creationId xmlns:a16="http://schemas.microsoft.com/office/drawing/2014/main" id="{9C0D0D22-1770-8B6E-B688-95069A728137}"/>
                </a:ext>
              </a:extLst>
            </p:cNvPr>
            <p:cNvCxnSpPr>
              <a:cxnSpLocks/>
            </p:cNvCxnSpPr>
            <p:nvPr/>
          </p:nvCxnSpPr>
          <p:spPr>
            <a:xfrm rot="5400000" flipH="1" flipV="1">
              <a:off x="740734" y="1983088"/>
              <a:ext cx="279075" cy="227632"/>
            </a:xfrm>
            <a:prstGeom prst="bentConnector3">
              <a:avLst>
                <a:gd name="adj1" fmla="val 101196"/>
              </a:avLst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974EE4F8-B278-E829-6282-33C0808469E5}"/>
                </a:ext>
              </a:extLst>
            </p:cNvPr>
            <p:cNvSpPr txBox="1"/>
            <p:nvPr/>
          </p:nvSpPr>
          <p:spPr>
            <a:xfrm>
              <a:off x="949252" y="1851541"/>
              <a:ext cx="496562" cy="1988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0</a:t>
              </a:r>
              <a:r>
                <a:rPr kumimoji="1" lang="ja-JP" altLang="en-US" sz="14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％</a:t>
              </a: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CB43E299-EBE9-8CDD-FA24-F6777A23E5FD}"/>
                </a:ext>
              </a:extLst>
            </p:cNvPr>
            <p:cNvSpPr txBox="1"/>
            <p:nvPr/>
          </p:nvSpPr>
          <p:spPr>
            <a:xfrm>
              <a:off x="4628586" y="2228008"/>
              <a:ext cx="465190" cy="198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無回答</a:t>
              </a:r>
            </a:p>
          </p:txBody>
        </p:sp>
        <p:cxnSp>
          <p:nvCxnSpPr>
            <p:cNvPr id="34" name="直線コネクタ 33">
              <a:extLst>
                <a:ext uri="{FF2B5EF4-FFF2-40B4-BE49-F238E27FC236}">
                  <a16:creationId xmlns:a16="http://schemas.microsoft.com/office/drawing/2014/main" id="{AE7FDBA8-CF10-395B-3C86-0191DD0A247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77860" y="2130365"/>
              <a:ext cx="0" cy="10607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4055B638-DA81-7464-E737-07BBB855B547}"/>
              </a:ext>
            </a:extLst>
          </p:cNvPr>
          <p:cNvSpPr txBox="1"/>
          <p:nvPr/>
        </p:nvSpPr>
        <p:spPr>
          <a:xfrm>
            <a:off x="6345936" y="6494760"/>
            <a:ext cx="3559871" cy="356380"/>
          </a:xfrm>
          <a:prstGeom prst="rect">
            <a:avLst/>
          </a:prstGeom>
          <a:solidFill>
            <a:srgbClr val="FDF1E9"/>
          </a:solidFill>
        </p:spPr>
        <p:txBody>
          <a:bodyPr wrap="square" rtlCol="0">
            <a:spAutoFit/>
          </a:bodyPr>
          <a:lstStyle/>
          <a:p>
            <a:pPr marL="0" marR="0">
              <a:lnSpc>
                <a:spcPct val="150000"/>
              </a:lnSpc>
            </a:pPr>
            <a:r>
              <a:rPr lang="zh-TW" altLang="en-US" sz="600" dirty="0">
                <a:effectLst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出典</a:t>
            </a:r>
            <a:r>
              <a:rPr lang="ja-JP" altLang="en-US" sz="600" dirty="0">
                <a:effectLst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：</a:t>
            </a:r>
            <a:r>
              <a:rPr lang="en-US" altLang="ja-JP" sz="600" dirty="0">
                <a:effectLst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※1</a:t>
            </a:r>
            <a:r>
              <a:rPr lang="zh-TW" altLang="en-US" sz="600" dirty="0">
                <a:effectLst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一般財団法人日本老人福祉財団</a:t>
            </a:r>
            <a:r>
              <a:rPr lang="ja-JP" altLang="en-US" sz="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購読者アンケート</a:t>
            </a:r>
            <a:r>
              <a:rPr lang="en-US" altLang="ja-JP" sz="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/WEB</a:t>
            </a:r>
            <a:r>
              <a:rPr lang="ja-JP" altLang="en-US" sz="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アンケート</a:t>
            </a:r>
            <a:endParaRPr lang="en-US" altLang="ja-JP" sz="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0" marR="0">
              <a:lnSpc>
                <a:spcPct val="150000"/>
              </a:lnSpc>
            </a:pPr>
            <a:r>
              <a:rPr lang="ja-JP" altLang="en-US" sz="600" dirty="0">
                <a:effectLst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　</a:t>
            </a:r>
            <a:endParaRPr lang="en-US" altLang="ja-JP" sz="600" dirty="0">
              <a:effectLst/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5" name="Google Shape;311;p11">
            <a:extLst>
              <a:ext uri="{FF2B5EF4-FFF2-40B4-BE49-F238E27FC236}">
                <a16:creationId xmlns:a16="http://schemas.microsoft.com/office/drawing/2014/main" id="{9D6E609D-E948-CD9A-CDAE-428C3BDBB984}"/>
              </a:ext>
            </a:extLst>
          </p:cNvPr>
          <p:cNvSpPr/>
          <p:nvPr/>
        </p:nvSpPr>
        <p:spPr>
          <a:xfrm>
            <a:off x="1138724" y="665454"/>
            <a:ext cx="6071268" cy="626660"/>
          </a:xfrm>
          <a:prstGeom prst="roundRect">
            <a:avLst>
              <a:gd name="adj" fmla="val 16667"/>
            </a:avLst>
          </a:prstGeom>
          <a:solidFill>
            <a:srgbClr val="F4A169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ja-JP" altLang="en-US" sz="3200" b="1" dirty="0">
                <a:solidFill>
                  <a:schemeClr val="lt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こどもに迷惑かけたくない！！</a:t>
            </a:r>
            <a:endParaRPr sz="3200" dirty="0">
              <a:latin typeface="BIZ UDPゴシック" panose="020B0400000000000000" pitchFamily="50" charset="-128"/>
            </a:endParaRPr>
          </a:p>
        </p:txBody>
      </p:sp>
      <p:pic>
        <p:nvPicPr>
          <p:cNvPr id="18" name="Image 9" descr="preencoded.png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04670" y="500798"/>
            <a:ext cx="1258414" cy="1258414"/>
          </a:xfrm>
          <a:prstGeom prst="rect">
            <a:avLst/>
          </a:prstGeom>
        </p:spPr>
      </p:pic>
      <p:sp>
        <p:nvSpPr>
          <p:cNvPr id="14" name="フッター プレースホルダー 3">
            <a:extLst>
              <a:ext uri="{FF2B5EF4-FFF2-40B4-BE49-F238E27FC236}">
                <a16:creationId xmlns:a16="http://schemas.microsoft.com/office/drawing/2014/main" id="{28908B78-7886-6E42-EAC3-33309D5A4B24}"/>
              </a:ext>
            </a:extLst>
          </p:cNvPr>
          <p:cNvSpPr txBox="1">
            <a:spLocks/>
          </p:cNvSpPr>
          <p:nvPr/>
        </p:nvSpPr>
        <p:spPr>
          <a:xfrm>
            <a:off x="3316222" y="6454997"/>
            <a:ext cx="3273554" cy="2904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39" tIns="41458" rIns="82939" bIns="41458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2" b="0" i="0" u="none" strike="noStrike" cap="none">
                <a:solidFill>
                  <a:srgbClr val="888888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altLang="ja-JP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©2025</a:t>
            </a:r>
            <a:r>
              <a:rPr lang="ja-JP" altLang="en-US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</a:t>
            </a:r>
            <a:r>
              <a:rPr lang="en-US" altLang="ja-JP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kids</a:t>
            </a:r>
            <a:r>
              <a:rPr lang="ja-JP" altLang="en-US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</a:t>
            </a:r>
            <a:r>
              <a:rPr lang="en-US" altLang="ja-JP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money</a:t>
            </a:r>
            <a:r>
              <a:rPr lang="ja-JP" altLang="en-US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</a:t>
            </a:r>
            <a:r>
              <a:rPr lang="en-US" altLang="ja-JP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school</a:t>
            </a:r>
            <a:endParaRPr lang="ja-JP" altLang="en-US" sz="954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52044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106</Words>
  <Application>Microsoft Office PowerPoint</Application>
  <PresentationFormat>A4 210 x 297 mm</PresentationFormat>
  <Paragraphs>31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BIZ UDPゴシック</vt:lpstr>
      <vt:lpstr>Arial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admin</dc:creator>
  <cp:revision>2</cp:revision>
  <dcterms:created xsi:type="dcterms:W3CDTF">2024-10-24T01:58:27Z</dcterms:created>
  <dcterms:modified xsi:type="dcterms:W3CDTF">2025-02-01T05:23:02Z</dcterms:modified>
</cp:coreProperties>
</file>